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Sorts Mill Goudy" panose="020B0604020202020204" charset="0"/>
      <p:regular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8cH9HbNsu3lXyZJMu7/21ut78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E6C6D-21C7-767E-D409-1528110BA4F0}" v="103" dt="2024-04-09T17:02:51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27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taken from the Academic Writing Guides at Walden University. Citation information available in “Further Reading.”</a:t>
            </a:r>
            <a:endParaRPr/>
          </a:p>
        </p:txBody>
      </p:sp>
      <p:sp>
        <p:nvSpPr>
          <p:cNvPr id="186" name="Google Shape;1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Sorts Mill Goudy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SzPts val="161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rts Mill Goudy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“</a:t>
            </a:r>
            <a:endParaRPr/>
          </a:p>
        </p:txBody>
      </p:sp>
      <p:sp>
        <p:nvSpPr>
          <p:cNvPr id="97" name="Google Shape;97;p2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2" name="Google Shape;122;p2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5" name="Google Shape;125;p2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8" name="Google Shape;128;p2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7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 sz="46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835" algn="l" rtl="0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marR="0" lvl="1" indent="-32194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sz="21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marR="0" lvl="2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sz="16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formandstyle/writing/grammarmechanics/claus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ritingcenter.unc.edu/tips-and-tools/relative-claus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rts Mill Goudy"/>
              <a:buNone/>
            </a:pPr>
            <a:r>
              <a:rPr lang="en-US" sz="7200"/>
              <a:t>Relative Clauses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Further Reading</a:t>
            </a:r>
            <a:endParaRPr/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05435">
              <a:spcBef>
                <a:spcPts val="0"/>
              </a:spcBef>
              <a:buSzPts val="1610"/>
            </a:pPr>
            <a:r>
              <a:rPr lang="en-US" sz="2600" dirty="0"/>
              <a:t> “Grammar and Mechanics: Relative, Restrictive, and Nonrestrictive Clauses.” </a:t>
            </a:r>
            <a:r>
              <a:rPr lang="en-US" sz="2600" i="1" dirty="0"/>
              <a:t>Walden University</a:t>
            </a:r>
            <a:r>
              <a:rPr lang="en-US" sz="2600" dirty="0"/>
              <a:t>, n.d. </a:t>
            </a:r>
            <a:r>
              <a:rPr lang="en-US" sz="2600" dirty="0">
                <a:solidFill>
                  <a:srgbClr val="00EE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https://academicguides.waldenu.edu/formandstyle/writing/grammarmechanics/clauses</a:t>
            </a:r>
            <a:r>
              <a:rPr lang="en-US" sz="2600" dirty="0">
                <a:solidFill>
                  <a:srgbClr val="00EEFF"/>
                </a:solidFill>
              </a:rPr>
              <a:t> </a:t>
            </a:r>
          </a:p>
          <a:p>
            <a:pPr marL="342900" indent="-305435">
              <a:spcBef>
                <a:spcPts val="1060"/>
              </a:spcBef>
              <a:buSzPts val="1610"/>
            </a:pPr>
            <a:endParaRPr lang="en-US" sz="2600" dirty="0"/>
          </a:p>
          <a:p>
            <a:pPr marL="342900" indent="-305435">
              <a:spcBef>
                <a:spcPts val="1060"/>
              </a:spcBef>
              <a:buSzPts val="1610"/>
            </a:pPr>
            <a:r>
              <a:rPr lang="en-US" sz="2600" dirty="0"/>
              <a:t> “Relative Clauses.” </a:t>
            </a:r>
            <a:r>
              <a:rPr lang="en-US" sz="2600" i="1" dirty="0"/>
              <a:t>The Writing Center at UNC-Chapel Hill</a:t>
            </a:r>
            <a:r>
              <a:rPr lang="en-US" sz="2600" dirty="0"/>
              <a:t>, 2021. </a:t>
            </a:r>
            <a:r>
              <a:rPr lang="en-US" sz="2600" dirty="0">
                <a:solidFill>
                  <a:srgbClr val="00EE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https://writingcenter.unc.edu/tips-and-tools/relative-clauses/</a:t>
            </a:r>
            <a:r>
              <a:rPr lang="en-US" sz="2600" dirty="0">
                <a:solidFill>
                  <a:srgbClr val="00EEFF"/>
                </a:solidFill>
              </a:rPr>
              <a:t> </a:t>
            </a:r>
            <a:endParaRPr sz="2600">
              <a:solidFill>
                <a:srgbClr val="00EE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</a:t>
            </a:r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3200" dirty="0"/>
              <a:t>Hagstrom-Schmidt, Nicole. "Commas and Coordinating Conjunctions [Lesson]." </a:t>
            </a:r>
            <a:r>
              <a:rPr lang="en-US" sz="3200" i="1" dirty="0"/>
              <a:t>Strategies, Skills and Models for Student Success in Writing and Reading Comprehension</a:t>
            </a:r>
            <a:r>
              <a:rPr lang="en-US" sz="3200" dirty="0"/>
              <a:t>. College Station: Texas A&amp;M University, 2024. This work is licensed with a Creative Commons Attribution 4.0 International License (</a:t>
            </a:r>
            <a:r>
              <a:rPr lang="en-US" sz="3200" dirty="0">
                <a:solidFill>
                  <a:srgbClr val="03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US" sz="3200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600"/>
            </a:pPr>
            <a:r>
              <a:rPr lang="en-US" dirty="0"/>
              <a:t>Clauses Defined</a:t>
            </a:r>
            <a:endParaRPr dirty="0"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20"/>
              <a:buChar char="◈"/>
            </a:pPr>
            <a:r>
              <a:rPr lang="en-US" sz="3600"/>
              <a:t>A group of words that contains both a subject and a predicate.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600"/>
            </a:pPr>
            <a:r>
              <a:rPr lang="en-US" dirty="0"/>
              <a:t>Relative Clauses Defined</a:t>
            </a:r>
            <a:endParaRPr dirty="0"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◈"/>
            </a:pPr>
            <a:r>
              <a:rPr lang="en-US" sz="3200"/>
              <a:t>A type of dependent clause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SzPts val="2240"/>
              <a:buChar char="◈"/>
            </a:pPr>
            <a:r>
              <a:rPr lang="en-US" sz="3200"/>
              <a:t>Modifies a noun or noun phrase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SzPts val="2240"/>
              <a:buChar char="◈"/>
            </a:pPr>
            <a:r>
              <a:rPr lang="en-US" sz="3200"/>
              <a:t>Starts with a relative pronoun: who, whom, whose, which, or that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SzPts val="2240"/>
              <a:buChar char="◈"/>
            </a:pPr>
            <a:r>
              <a:rPr lang="en-US" sz="3200"/>
              <a:t>Two types: restrictive (or essential) and nonrestrictive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Restrictive vs Nonrestrictive Clauses</a:t>
            </a: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US" sz="3200" b="1"/>
              <a:t>Restrictive/Essential: </a:t>
            </a:r>
            <a:r>
              <a:rPr lang="en-US" sz="3200"/>
              <a:t>Limits (or restricts) the identity of the subject of the clause. The content is somehow integral to the </a:t>
            </a:r>
            <a:r>
              <a:rPr lang="en-US" sz="3200" b="1"/>
              <a:t>essence</a:t>
            </a:r>
            <a:r>
              <a:rPr lang="en-US" sz="3200"/>
              <a:t> of the subject. </a:t>
            </a:r>
            <a:endParaRPr/>
          </a:p>
          <a:p>
            <a:pPr marL="720000" lvl="1" indent="-270000" algn="l" rtl="0">
              <a:spcBef>
                <a:spcPts val="1110"/>
              </a:spcBef>
              <a:spcAft>
                <a:spcPts val="0"/>
              </a:spcAft>
              <a:buSzPct val="70000"/>
              <a:buChar char="🞚"/>
            </a:pPr>
            <a:r>
              <a:rPr lang="en-US" sz="3000"/>
              <a:t>Starts with “</a:t>
            </a:r>
            <a:r>
              <a:rPr lang="en-US" sz="3000" b="1"/>
              <a:t>that</a:t>
            </a:r>
            <a:r>
              <a:rPr lang="en-US" sz="3000"/>
              <a:t>” or “</a:t>
            </a:r>
            <a:r>
              <a:rPr lang="en-US" sz="3000" b="1"/>
              <a:t>who</a:t>
            </a:r>
            <a:r>
              <a:rPr lang="en-US" sz="3000"/>
              <a:t>” (if a person); no comma needed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144"/>
              </a:spcBef>
              <a:spcAft>
                <a:spcPts val="0"/>
              </a:spcAft>
              <a:buSzPct val="70000"/>
              <a:buChar char="◈"/>
            </a:pPr>
            <a:r>
              <a:rPr lang="en-US" sz="3200" b="1"/>
              <a:t>Nonrestrictive: </a:t>
            </a:r>
            <a:r>
              <a:rPr lang="en-US" sz="3200"/>
              <a:t>Clause that provides interesting (but not integral) information about the subject of the clause. You could remove it without fundamentally altering the meaning of the subject.</a:t>
            </a:r>
            <a:endParaRPr/>
          </a:p>
          <a:p>
            <a:pPr marL="720000" lvl="1" indent="-270000" algn="l" rtl="0">
              <a:spcBef>
                <a:spcPts val="1110"/>
              </a:spcBef>
              <a:spcAft>
                <a:spcPts val="0"/>
              </a:spcAft>
              <a:buSzPct val="70000"/>
              <a:buChar char="🞚"/>
            </a:pPr>
            <a:r>
              <a:rPr lang="en-US" sz="3000"/>
              <a:t>Starts with “</a:t>
            </a:r>
            <a:r>
              <a:rPr lang="en-US" sz="3000" b="1"/>
              <a:t>which</a:t>
            </a:r>
            <a:r>
              <a:rPr lang="en-US" sz="3000"/>
              <a:t>”; comma included before “which”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Restrictive Clauses in Action</a:t>
            </a: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913795" y="1863090"/>
            <a:ext cx="10353762" cy="405930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465" indent="0">
              <a:spcBef>
                <a:spcPts val="0"/>
              </a:spcBef>
              <a:buSzPct val="70000"/>
              <a:buNone/>
            </a:pPr>
            <a:r>
              <a:rPr lang="en-US" sz="2800" dirty="0"/>
              <a:t>Examples:</a:t>
            </a:r>
          </a:p>
          <a:p>
            <a:pPr marL="37465" indent="0">
              <a:spcBef>
                <a:spcPts val="0"/>
              </a:spcBef>
              <a:buNone/>
            </a:pPr>
            <a:endParaRPr lang="en-US" sz="2800" dirty="0"/>
          </a:p>
          <a:p>
            <a:pPr marL="494665" indent="-457200">
              <a:spcBef>
                <a:spcPts val="0"/>
              </a:spcBef>
              <a:buSzPct val="70000"/>
            </a:pPr>
            <a:r>
              <a:rPr lang="en-US" sz="2800" dirty="0"/>
              <a:t>Students who complete all the assignments will receive extra credit.</a:t>
            </a:r>
          </a:p>
          <a:p>
            <a:pPr marL="37465" indent="0">
              <a:spcBef>
                <a:spcPts val="0"/>
              </a:spcBef>
              <a:buSzPct val="70000"/>
              <a:buNone/>
            </a:pPr>
            <a:endParaRPr lang="en-US" sz="2800" dirty="0"/>
          </a:p>
          <a:p>
            <a:pPr marL="342900" indent="-305435">
              <a:spcBef>
                <a:spcPts val="1076"/>
              </a:spcBef>
              <a:buSzPct val="70000"/>
            </a:pPr>
            <a:r>
              <a:rPr lang="en-US" sz="2800" dirty="0"/>
              <a:t>The seminal research paper that explored the underlying neurological mechanisms of human consciousness has become a foundational text in the field of cognitive science.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Nonrestrictive Clauses in Action</a:t>
            </a: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737011" y="1863090"/>
            <a:ext cx="10530546" cy="420852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48590" indent="0">
              <a:buNone/>
            </a:pPr>
            <a:r>
              <a:rPr lang="en-US" sz="2800" dirty="0">
                <a:cs typeface="Arial"/>
              </a:rPr>
              <a:t>Examples:</a:t>
            </a:r>
          </a:p>
          <a:p>
            <a:pPr marL="148590" indent="0">
              <a:buNone/>
            </a:pPr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The new restaurant, which is located downtown, is receiving rave reviews. </a:t>
            </a:r>
            <a:endParaRPr lang="en-US" sz="2800" dirty="0"/>
          </a:p>
          <a:p>
            <a:endParaRPr lang="en-US" sz="2800" dirty="0"/>
          </a:p>
          <a:p>
            <a:pPr marL="494665" indent="-457200">
              <a:spcBef>
                <a:spcPts val="0"/>
              </a:spcBef>
            </a:pPr>
            <a:r>
              <a:rPr lang="en-US" sz="2800" dirty="0">
                <a:cs typeface="Arial"/>
              </a:rPr>
              <a:t>The Baroque cathedral stands as a breathtaking testament to 17th century architectural ingenuity, which is characterized by its intricate gold leaf detailing and soaring domes. 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Restrictive vs Nonrestrictive 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9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lang="en-US" b="1"/>
              <a:t>Restrictive: </a:t>
            </a:r>
            <a:r>
              <a:rPr lang="en-US"/>
              <a:t>The employees who work remotely requested further training.</a:t>
            </a:r>
            <a:endParaRPr/>
          </a:p>
          <a:p>
            <a:pPr marL="3690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r>
              <a:rPr lang="en-US" b="1"/>
              <a:t>Nonrestrictive: </a:t>
            </a:r>
            <a:r>
              <a:rPr lang="en-US"/>
              <a:t>The employees, who work remotely, requested further training.</a:t>
            </a:r>
            <a:endParaRPr/>
          </a:p>
          <a:p>
            <a:pPr marL="3690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/>
          </a:p>
          <a:p>
            <a:pPr marL="3690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r>
              <a:rPr lang="en-US" b="1"/>
              <a:t>Restrictive: </a:t>
            </a:r>
            <a:r>
              <a:rPr lang="en-US"/>
              <a:t>The article that I found through Business Source Complete served as the baseline for my doctoral study.</a:t>
            </a:r>
            <a:endParaRPr/>
          </a:p>
          <a:p>
            <a:pPr marL="3690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r>
              <a:rPr lang="en-US" b="1"/>
              <a:t>Nonrestrictive: </a:t>
            </a:r>
            <a:r>
              <a:rPr lang="en-US"/>
              <a:t>The article, which I found through Business Source Complete, served as the baseline for my study.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Suggestions for Editing</a:t>
            </a:r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43687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80"/>
              <a:buChar char="◈"/>
            </a:pPr>
            <a:r>
              <a:rPr lang="en-US" sz="2400"/>
              <a:t>Review all instances of “which,” “who,” and “that.” 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ts val="1680"/>
              <a:buChar char="🞚"/>
            </a:pPr>
            <a:r>
              <a:rPr lang="en-US" sz="2400"/>
              <a:t>For restrictive/unrestrictive clauses you can ignore pronouns (in which, by which)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ts val="1680"/>
              <a:buChar char="🞚"/>
            </a:pPr>
            <a:r>
              <a:rPr lang="en-US" sz="2400"/>
              <a:t>How does the clause that follows “which,” “who,” or “that” modify the subject? Is this information part of the subject itself, or is the information supplemental? 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ts val="1680"/>
              <a:buChar char="🞚"/>
            </a:pPr>
            <a:r>
              <a:rPr lang="en-US" sz="2400"/>
              <a:t>If the clause is integral to the subject, use “that”; remove any comma directly before “that” unless it has another reason to be there.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ts val="1680"/>
              <a:buChar char="🞚"/>
            </a:pPr>
            <a:r>
              <a:rPr lang="en-US" sz="2400"/>
              <a:t>If the clause is not integral to the subject, use “which”; add a comma if needed before “which.” Consider removing entirely if the information is not relevant to the topic or the audience.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Suggestions for Editing (Advanced)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en-US" sz="2800"/>
              <a:t>Look for sentence fragments and shorter sentences that feature the same noun/pronoun as these could be revised into restrictive or nonrestrictive clauses. 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SzPts val="1960"/>
              <a:buChar char="◈"/>
            </a:pPr>
            <a:r>
              <a:rPr lang="en-US" sz="2800"/>
              <a:t>Use who/whom instead of which/that for human subjects.</a:t>
            </a:r>
            <a:endParaRPr/>
          </a:p>
          <a:p>
            <a:pPr marL="720000" lvl="1" indent="-176655" algn="l" rtl="0">
              <a:spcBef>
                <a:spcPts val="1020"/>
              </a:spcBef>
              <a:spcAft>
                <a:spcPts val="0"/>
              </a:spcAft>
              <a:buSzPts val="1470"/>
              <a:buNone/>
            </a:pPr>
            <a:endParaRPr/>
          </a:p>
          <a:p>
            <a:pPr marL="3690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/>
          </a:p>
          <a:p>
            <a:pPr marL="342900" lvl="0" indent="-203764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Coffee">
      <a:dk1>
        <a:srgbClr val="000000"/>
      </a:dk1>
      <a:lt1>
        <a:srgbClr val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SlateVTI</vt:lpstr>
      <vt:lpstr>Relative Clauses</vt:lpstr>
      <vt:lpstr>Clauses Defined</vt:lpstr>
      <vt:lpstr>Relative Clauses Defined</vt:lpstr>
      <vt:lpstr>Restrictive vs Nonrestrictive Clauses</vt:lpstr>
      <vt:lpstr>Restrictive Clauses in Action</vt:lpstr>
      <vt:lpstr>Nonrestrictive Clauses in Action</vt:lpstr>
      <vt:lpstr>Restrictive vs Nonrestrictive </vt:lpstr>
      <vt:lpstr>Suggestions for Editing</vt:lpstr>
      <vt:lpstr>Suggestions for Editing (Advanced)</vt:lpstr>
      <vt:lpstr>Further Reading</vt:lpstr>
      <vt:lpstr>Attribution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Clauses</dc:title>
  <cp:revision>39</cp:revision>
  <dcterms:created xsi:type="dcterms:W3CDTF">2021-09-21T15:10:32Z</dcterms:created>
  <dcterms:modified xsi:type="dcterms:W3CDTF">2024-04-09T17:03:13Z</dcterms:modified>
</cp:coreProperties>
</file>